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1.svg" ContentType="image/svg+xml"/>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Outfit Medium" pitchFamily="34" charset="0"/>
      <p:regular r:id="rId17"/>
    </p:embeddedFont>
    <p:embeddedFont>
      <p:font typeface="Outfit Medium" pitchFamily="34" charset="-122"/>
      <p:regular r:id="rId18"/>
    </p:embeddedFont>
    <p:embeddedFont>
      <p:font typeface="Outfit Medium" pitchFamily="34" charset="-120"/>
      <p:regular r:id="rId19"/>
    </p:embeddedFont>
    <p:embeddedFont>
      <p:font typeface="IBM Plex Sans" panose="020B0803050203000203" pitchFamily="34" charset="0"/>
      <p:bold r:id="rId20"/>
    </p:embeddedFont>
    <p:embeddedFont>
      <p:font typeface="IBM Plex Sans" panose="020B0803050203000203" pitchFamily="34" charset="-122"/>
      <p:bold r:id="rId21"/>
    </p:embeddedFont>
    <p:embeddedFont>
      <p:font typeface="IBM Plex Sans" panose="020B0803050203000203"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sv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5.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5247"/>
            <a:ext cx="7556421" cy="4279106"/>
          </a:xfrm>
          <a:prstGeom prst="rect">
            <a:avLst/>
          </a:prstGeom>
          <a:noFill/>
        </p:spPr>
        <p:txBody>
          <a:bodyPr wrap="square" lIns="0" tIns="0" rIns="0" bIns="0" rtlCol="0" anchor="t"/>
          <a:lstStyle/>
          <a:p>
            <a:pPr marL="0" indent="0" algn="l">
              <a:lnSpc>
                <a:spcPts val="6700"/>
              </a:lnSpc>
              <a:buNone/>
            </a:pPr>
            <a:r>
              <a:rPr lang="en-US" sz="5350" dirty="0">
                <a:solidFill>
                  <a:srgbClr val="3F6FF3"/>
                </a:solidFill>
                <a:latin typeface="Outfit Medium" pitchFamily="34" charset="0"/>
                <a:ea typeface="Outfit Medium" pitchFamily="34" charset="-122"/>
                <a:cs typeface="Outfit Medium" pitchFamily="34" charset="-120"/>
              </a:rPr>
              <a:t>Synapse: Unleash your superpower, unlocking vibrant vision for ultimate freedom and exploration.</a:t>
            </a:r>
            <a:endParaRPr lang="en-US" sz="5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031"/>
            <a:ext cx="7556421" cy="1240155"/>
          </a:xfrm>
          <a:prstGeom prst="rect">
            <a:avLst/>
          </a:prstGeom>
          <a:noFill/>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Unleash Your Superpower: The Synapse Vision</a:t>
            </a:r>
            <a:endParaRPr lang="en-US" sz="3900" dirty="0"/>
          </a:p>
        </p:txBody>
      </p:sp>
      <p:sp>
        <p:nvSpPr>
          <p:cNvPr id="4" name="Text 1"/>
          <p:cNvSpPr/>
          <p:nvPr/>
        </p:nvSpPr>
        <p:spPr>
          <a:xfrm>
            <a:off x="793790" y="3692843"/>
            <a:ext cx="7556421" cy="2381726"/>
          </a:xfrm>
          <a:prstGeom prst="rect">
            <a:avLst/>
          </a:prstGeom>
          <a:noFill/>
        </p:spPr>
        <p:txBody>
          <a:bodyPr wrap="square" lIns="0" tIns="0" rIns="0" bIns="0" rtlCol="0" anchor="t"/>
          <a:lstStyle/>
          <a:p>
            <a:pPr marL="0" indent="0" algn="l">
              <a:lnSpc>
                <a:spcPts val="3100"/>
              </a:lnSpc>
              <a:buNone/>
            </a:pPr>
            <a:r>
              <a:rPr lang="en-US" sz="19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Imagine a world where every step is a confident stride, every interaction a vibrant connection, and every journey an adventure. Synapse isn't just technology; it's the key to unlocking boundless autonomy. We empower individuals to experience the world with unparalleled freedom, engaging with people, and embracing life's full spectrum on their own magnificent terms.</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20854"/>
            <a:ext cx="5564148" cy="620078"/>
          </a:xfrm>
          <a:prstGeom prst="rect">
            <a:avLst/>
          </a:prstGeom>
          <a:noFill/>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Digital Sight in Real-Time</a:t>
            </a:r>
            <a:endParaRPr lang="en-US" sz="3900" dirty="0"/>
          </a:p>
        </p:txBody>
      </p:sp>
      <p:sp>
        <p:nvSpPr>
          <p:cNvPr id="4" name="Text 1"/>
          <p:cNvSpPr/>
          <p:nvPr/>
        </p:nvSpPr>
        <p:spPr>
          <a:xfrm>
            <a:off x="6280190" y="3938588"/>
            <a:ext cx="7556421" cy="1270159"/>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"With a single, intuitive tap, Synapse ignites your perception, transforming every step into an adventure of unparalleled independence. Navigate the world with boundless confidence, knowing that if a moment calls for an extra spark of human brilliance, expert guidance is there, instantly by your side."</a:t>
            </a:r>
            <a:endParaRPr lang="en-US" sz="1550" dirty="0"/>
          </a:p>
        </p:txBody>
      </p:sp>
      <p:pic>
        <p:nvPicPr>
          <p:cNvPr id="5" name="Picture 4"/>
          <p:cNvPicPr>
            <a:picLocks noChangeAspect="1"/>
          </p:cNvPicPr>
          <p:nvPr/>
        </p:nvPicPr>
        <p:blipFill>
          <a:blip r:embed="rId2"/>
          <a:stretch>
            <a:fillRect/>
          </a:stretch>
        </p:blipFill>
        <p:spPr>
          <a:xfrm>
            <a:off x="12722225" y="7534910"/>
            <a:ext cx="1781175" cy="571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25247" y="440174"/>
            <a:ext cx="7340917" cy="498515"/>
          </a:xfrm>
          <a:prstGeom prst="rect">
            <a:avLst/>
          </a:prstGeom>
          <a:noFill/>
        </p:spPr>
        <p:txBody>
          <a:bodyPr wrap="none" lIns="0" tIns="0" rIns="0" bIns="0" rtlCol="0" anchor="t"/>
          <a:lstStyle/>
          <a:p>
            <a:pPr marL="0" indent="0" algn="l">
              <a:lnSpc>
                <a:spcPts val="3900"/>
              </a:lnSpc>
              <a:buNone/>
            </a:pPr>
            <a:r>
              <a:rPr lang="en-US" sz="3100" dirty="0">
                <a:solidFill>
                  <a:srgbClr val="3F6FF3"/>
                </a:solidFill>
                <a:latin typeface="Outfit Medium" pitchFamily="34" charset="0"/>
                <a:ea typeface="Outfit Medium" pitchFamily="34" charset="-122"/>
                <a:cs typeface="Outfit Medium" pitchFamily="34" charset="-120"/>
              </a:rPr>
              <a:t>Synapse: Your Passport to Limitless Living</a:t>
            </a:r>
            <a:endParaRPr lang="en-US" sz="3100" dirty="0"/>
          </a:p>
        </p:txBody>
      </p:sp>
      <p:sp>
        <p:nvSpPr>
          <p:cNvPr id="3" name="Text 1"/>
          <p:cNvSpPr/>
          <p:nvPr/>
        </p:nvSpPr>
        <p:spPr>
          <a:xfrm>
            <a:off x="1025247" y="1246346"/>
            <a:ext cx="4150043" cy="1726644"/>
          </a:xfrm>
          <a:prstGeom prst="rect">
            <a:avLst/>
          </a:prstGeom>
          <a:noFill/>
        </p:spPr>
        <p:txBody>
          <a:bodyPr wrap="square" lIns="0" tIns="0" rIns="0" bIns="0" rtlCol="0" anchor="t"/>
          <a:lstStyle/>
          <a:p>
            <a:pPr marL="0" indent="0" algn="l">
              <a:lnSpc>
                <a:spcPts val="225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Imagine a world where every step is an adventure, not a challenge. For millions, traditional paths can feel restrictive, but with Synapse, a universe of vibrant experiences awaits, transforming uncertainty into exhilarating freedom.</a:t>
            </a:r>
            <a:endParaRPr lang="en-US" sz="1550" dirty="0"/>
          </a:p>
        </p:txBody>
      </p:sp>
      <p:sp>
        <p:nvSpPr>
          <p:cNvPr id="4" name="Text 2"/>
          <p:cNvSpPr/>
          <p:nvPr/>
        </p:nvSpPr>
        <p:spPr>
          <a:xfrm>
            <a:off x="1025247" y="3088362"/>
            <a:ext cx="4150043" cy="1150739"/>
          </a:xfrm>
          <a:prstGeom prst="rect">
            <a:avLst/>
          </a:prstGeom>
          <a:noFill/>
        </p:spPr>
        <p:txBody>
          <a:bodyPr wrap="square" lIns="0" tIns="0" rIns="0" bIns="0" rtlCol="0" anchor="t"/>
          <a:lstStyle/>
          <a:p>
            <a:pPr marL="0" indent="0" algn="l">
              <a:lnSpc>
                <a:spcPts val="1800"/>
              </a:lnSpc>
              <a:buNone/>
            </a:pPr>
            <a:r>
              <a:rPr lang="en-US" sz="12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Picture yourself confidently gliding through a bustling city, effortlessly deciphering every sign, and recognizing every detail in a vibrant marketplace. Synapse turns these moments into triumphs, unlocking unparalleled independence and boundless opportunities.</a:t>
            </a:r>
            <a:endParaRPr lang="en-US" sz="1250" dirty="0"/>
          </a:p>
        </p:txBody>
      </p:sp>
      <p:pic>
        <p:nvPicPr>
          <p:cNvPr id="5" name="Image 0" descr="preencoded.png"/>
          <p:cNvPicPr>
            <a:picLocks noChangeAspect="1"/>
          </p:cNvPicPr>
          <p:nvPr/>
        </p:nvPicPr>
        <p:blipFill>
          <a:blip r:embed="rId1"/>
          <a:stretch>
            <a:fillRect/>
          </a:stretch>
        </p:blipFill>
        <p:spPr>
          <a:xfrm>
            <a:off x="5572006" y="1275159"/>
            <a:ext cx="8040648" cy="5025390"/>
          </a:xfrm>
          <a:prstGeom prst="rect">
            <a:avLst/>
          </a:prstGeom>
        </p:spPr>
      </p:pic>
      <p:sp>
        <p:nvSpPr>
          <p:cNvPr id="6" name="Shape 3"/>
          <p:cNvSpPr/>
          <p:nvPr/>
        </p:nvSpPr>
        <p:spPr>
          <a:xfrm>
            <a:off x="1025247" y="6588919"/>
            <a:ext cx="12579906" cy="1200507"/>
          </a:xfrm>
          <a:prstGeom prst="roundRect">
            <a:avLst>
              <a:gd name="adj" fmla="val 11960"/>
            </a:avLst>
          </a:prstGeom>
          <a:solidFill>
            <a:srgbClr val="B7C9FA"/>
          </a:solidFill>
        </p:spPr>
      </p:sp>
      <p:pic>
        <p:nvPicPr>
          <p:cNvPr id="7" name="Image 1" descr="preencoded.png"/>
          <p:cNvPicPr>
            <a:picLocks noChangeAspect="1"/>
          </p:cNvPicPr>
          <p:nvPr/>
        </p:nvPicPr>
        <p:blipFill>
          <a:blip r:embed="rId2"/>
          <a:stretch>
            <a:fillRect/>
          </a:stretch>
        </p:blipFill>
        <p:spPr>
          <a:xfrm>
            <a:off x="1184672" y="6772870"/>
            <a:ext cx="249198" cy="199311"/>
          </a:xfrm>
          <a:prstGeom prst="rect">
            <a:avLst/>
          </a:prstGeom>
        </p:spPr>
      </p:pic>
      <p:sp>
        <p:nvSpPr>
          <p:cNvPr id="8" name="Text 4"/>
          <p:cNvSpPr/>
          <p:nvPr/>
        </p:nvSpPr>
        <p:spPr>
          <a:xfrm>
            <a:off x="1593294" y="6756797"/>
            <a:ext cx="3346252" cy="249198"/>
          </a:xfrm>
          <a:prstGeom prst="rect">
            <a:avLst/>
          </a:prstGeom>
          <a:noFill/>
        </p:spPr>
        <p:txBody>
          <a:bodyPr wrap="none" lIns="0" tIns="0" rIns="0" bIns="0" rtlCol="0" anchor="t"/>
          <a:lstStyle/>
          <a:p>
            <a:pPr marL="0" indent="0" algn="l">
              <a:lnSpc>
                <a:spcPts val="1950"/>
              </a:lnSpc>
              <a:buNone/>
            </a:pPr>
            <a:r>
              <a:rPr lang="en-US" sz="1550" dirty="0">
                <a:solidFill>
                  <a:srgbClr val="000000"/>
                </a:solidFill>
                <a:latin typeface="Outfit Medium" pitchFamily="34" charset="0"/>
                <a:ea typeface="Outfit Medium" pitchFamily="34" charset="-122"/>
                <a:cs typeface="Outfit Medium" pitchFamily="34" charset="-120"/>
              </a:rPr>
              <a:t>Before Synapse: The Era of Hesitation</a:t>
            </a:r>
            <a:endParaRPr lang="en-US" sz="1550" dirty="0"/>
          </a:p>
        </p:txBody>
      </p:sp>
      <p:sp>
        <p:nvSpPr>
          <p:cNvPr id="9" name="Text 5"/>
          <p:cNvSpPr/>
          <p:nvPr/>
        </p:nvSpPr>
        <p:spPr>
          <a:xfrm>
            <a:off x="1593294" y="7134106"/>
            <a:ext cx="11852434" cy="460296"/>
          </a:xfrm>
          <a:prstGeom prst="rect">
            <a:avLst/>
          </a:prstGeom>
          <a:noFill/>
        </p:spPr>
        <p:txBody>
          <a:bodyPr wrap="square" lIns="0" tIns="0" rIns="0" bIns="0" rtlCol="0" anchor="t"/>
          <a:lstStyle/>
          <a:p>
            <a:pPr marL="0" indent="0" algn="l">
              <a:lnSpc>
                <a:spcPts val="1800"/>
              </a:lnSpc>
              <a:buNone/>
            </a:pPr>
            <a:r>
              <a:rPr lang="en-US" sz="1250" dirty="0">
                <a:solidFill>
                  <a:srgbClr val="000000"/>
                </a:solidFill>
                <a:latin typeface="IBM Plex Sans" panose="020B0803050203000203" pitchFamily="34" charset="0"/>
                <a:ea typeface="IBM Plex Sans" panose="020B0803050203000203" pitchFamily="34" charset="-122"/>
                <a:cs typeface="IBM Plex Sans" panose="020B0803050203000203" pitchFamily="34" charset="-120"/>
              </a:rPr>
              <a:t>Navigating an unadapted world often meant a constant battle with hidden obstacles and missed moments. But that chapter of uncertainty is now closing, opening a new one of confident exploration.</a:t>
            </a:r>
            <a:endParaRPr lang="en-US" sz="1250" dirty="0"/>
          </a:p>
        </p:txBody>
      </p:sp>
      <p:pic>
        <p:nvPicPr>
          <p:cNvPr id="10" name="Picture 9"/>
          <p:cNvPicPr>
            <a:picLocks noChangeAspect="1"/>
          </p:cNvPicPr>
          <p:nvPr/>
        </p:nvPicPr>
        <p:blipFill>
          <a:blip r:embed="rId3"/>
          <a:stretch>
            <a:fillRect/>
          </a:stretch>
        </p:blipFill>
        <p:spPr>
          <a:xfrm>
            <a:off x="12849225" y="7783195"/>
            <a:ext cx="1781175" cy="349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570786"/>
            <a:ext cx="7556421" cy="1240155"/>
          </a:xfrm>
          <a:prstGeom prst="rect">
            <a:avLst/>
          </a:prstGeom>
          <a:noFill/>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Synapse: Your Superpower to Explore!</a:t>
            </a:r>
            <a:endParaRPr lang="en-US" sz="3900" dirty="0"/>
          </a:p>
        </p:txBody>
      </p:sp>
      <p:sp>
        <p:nvSpPr>
          <p:cNvPr id="4" name="Text 1"/>
          <p:cNvSpPr/>
          <p:nvPr/>
        </p:nvSpPr>
        <p:spPr>
          <a:xfrm>
            <a:off x="793790" y="2108597"/>
            <a:ext cx="7556421" cy="1984772"/>
          </a:xfrm>
          <a:prstGeom prst="rect">
            <a:avLst/>
          </a:prstGeom>
          <a:noFill/>
        </p:spPr>
        <p:txBody>
          <a:bodyPr wrap="square" lIns="0" tIns="0" rIns="0" bIns="0" rtlCol="0" anchor="t"/>
          <a:lstStyle/>
          <a:p>
            <a:pPr marL="0" indent="0" algn="l">
              <a:lnSpc>
                <a:spcPts val="3100"/>
              </a:lnSpc>
              <a:buNone/>
            </a:pPr>
            <a:r>
              <a:rPr lang="en-US" sz="19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Synapse isn't just a tool; it's your personal guide to a world of boundless possibilities. It grants you the ultimate </a:t>
            </a:r>
            <a:r>
              <a:rPr lang="en-US" sz="19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freedom to move</a:t>
            </a:r>
            <a:r>
              <a:rPr lang="en-US" sz="19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transforming every step into a confident stride. Powered by Gemini 3 Flash, Synapse sees beyond mere objects, with profound clarity, giving you the intuitive understanding to navigate any path.</a:t>
            </a:r>
            <a:endParaRPr lang="en-US" sz="1950" dirty="0"/>
          </a:p>
        </p:txBody>
      </p:sp>
      <p:sp>
        <p:nvSpPr>
          <p:cNvPr id="5" name="Shape 2"/>
          <p:cNvSpPr/>
          <p:nvPr/>
        </p:nvSpPr>
        <p:spPr>
          <a:xfrm>
            <a:off x="793790" y="4614267"/>
            <a:ext cx="2386489" cy="3044428"/>
          </a:xfrm>
          <a:prstGeom prst="roundRect">
            <a:avLst>
              <a:gd name="adj" fmla="val 4598"/>
            </a:avLst>
          </a:prstGeom>
          <a:solidFill>
            <a:srgbClr val="FFFFFF">
              <a:alpha val="95000"/>
            </a:srgbClr>
          </a:solidFill>
          <a:effectLst>
            <a:outerShdw dist="17780" dir="2700000" algn="bl" rotWithShape="0">
              <a:srgbClr val="B5C1E2">
                <a:alpha val="100000"/>
              </a:srgbClr>
            </a:outerShdw>
          </a:effectLst>
        </p:spPr>
      </p:sp>
      <p:sp>
        <p:nvSpPr>
          <p:cNvPr id="6" name="Shape 3"/>
          <p:cNvSpPr/>
          <p:nvPr/>
        </p:nvSpPr>
        <p:spPr>
          <a:xfrm>
            <a:off x="793790" y="4591407"/>
            <a:ext cx="2386489" cy="91440"/>
          </a:xfrm>
          <a:prstGeom prst="roundRect">
            <a:avLst>
              <a:gd name="adj" fmla="val 195349"/>
            </a:avLst>
          </a:prstGeom>
          <a:solidFill>
            <a:srgbClr val="A2B9F9"/>
          </a:solidFill>
        </p:spPr>
      </p:sp>
      <p:sp>
        <p:nvSpPr>
          <p:cNvPr id="7" name="Shape 4"/>
          <p:cNvSpPr/>
          <p:nvPr/>
        </p:nvSpPr>
        <p:spPr>
          <a:xfrm>
            <a:off x="1689378" y="4316611"/>
            <a:ext cx="595313" cy="595313"/>
          </a:xfrm>
          <a:prstGeom prst="roundRect">
            <a:avLst>
              <a:gd name="adj" fmla="val 153600"/>
            </a:avLst>
          </a:prstGeom>
          <a:solidFill>
            <a:srgbClr val="A2B9F9"/>
          </a:solidFill>
        </p:spPr>
      </p:sp>
      <p:pic>
        <p:nvPicPr>
          <p:cNvPr id="8"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7972" y="4495205"/>
            <a:ext cx="238125" cy="238125"/>
          </a:xfrm>
          <a:prstGeom prst="rect">
            <a:avLst/>
          </a:prstGeom>
        </p:spPr>
      </p:pic>
      <p:sp>
        <p:nvSpPr>
          <p:cNvPr id="9" name="Text 5"/>
          <p:cNvSpPr/>
          <p:nvPr/>
        </p:nvSpPr>
        <p:spPr>
          <a:xfrm>
            <a:off x="1015008" y="5110401"/>
            <a:ext cx="1944053" cy="620316"/>
          </a:xfrm>
          <a:prstGeom prst="rect">
            <a:avLst/>
          </a:prstGeom>
          <a:noFill/>
        </p:spPr>
        <p:txBody>
          <a:bodyPr wrap="squar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Uncover Your World</a:t>
            </a:r>
            <a:endParaRPr lang="en-US" sz="1950" dirty="0"/>
          </a:p>
        </p:txBody>
      </p:sp>
      <p:sp>
        <p:nvSpPr>
          <p:cNvPr id="10" name="Text 6"/>
          <p:cNvSpPr/>
          <p:nvPr/>
        </p:nvSpPr>
        <p:spPr>
          <a:xfrm>
            <a:off x="1015008" y="5849779"/>
            <a:ext cx="1944053" cy="1587698"/>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Synapse reveals the intricate connections painting a complete picture of your environment.</a:t>
            </a:r>
            <a:endParaRPr lang="en-US" sz="1550" dirty="0"/>
          </a:p>
        </p:txBody>
      </p:sp>
      <p:sp>
        <p:nvSpPr>
          <p:cNvPr id="11" name="Shape 7"/>
          <p:cNvSpPr/>
          <p:nvPr/>
        </p:nvSpPr>
        <p:spPr>
          <a:xfrm>
            <a:off x="3378637" y="4614267"/>
            <a:ext cx="2386608" cy="3044428"/>
          </a:xfrm>
          <a:prstGeom prst="roundRect">
            <a:avLst>
              <a:gd name="adj" fmla="val 4598"/>
            </a:avLst>
          </a:prstGeom>
          <a:solidFill>
            <a:srgbClr val="FFFFFF">
              <a:alpha val="95000"/>
            </a:srgbClr>
          </a:solidFill>
          <a:effectLst>
            <a:outerShdw dist="17780" dir="2700000" algn="bl" rotWithShape="0">
              <a:srgbClr val="B5C1E2">
                <a:alpha val="100000"/>
              </a:srgbClr>
            </a:outerShdw>
          </a:effectLst>
        </p:spPr>
      </p:sp>
      <p:sp>
        <p:nvSpPr>
          <p:cNvPr id="12" name="Shape 8"/>
          <p:cNvSpPr/>
          <p:nvPr/>
        </p:nvSpPr>
        <p:spPr>
          <a:xfrm>
            <a:off x="3378637" y="4591407"/>
            <a:ext cx="2386608" cy="91440"/>
          </a:xfrm>
          <a:prstGeom prst="roundRect">
            <a:avLst>
              <a:gd name="adj" fmla="val 195349"/>
            </a:avLst>
          </a:prstGeom>
          <a:solidFill>
            <a:srgbClr val="A2B9F9"/>
          </a:solidFill>
        </p:spPr>
      </p:sp>
      <p:sp>
        <p:nvSpPr>
          <p:cNvPr id="13" name="Shape 9"/>
          <p:cNvSpPr/>
          <p:nvPr/>
        </p:nvSpPr>
        <p:spPr>
          <a:xfrm>
            <a:off x="4274225" y="4316611"/>
            <a:ext cx="595313" cy="595313"/>
          </a:xfrm>
          <a:prstGeom prst="roundRect">
            <a:avLst>
              <a:gd name="adj" fmla="val 153600"/>
            </a:avLst>
          </a:prstGeom>
          <a:solidFill>
            <a:srgbClr val="A2B9F9"/>
          </a:solidFill>
        </p:spPr>
      </p:sp>
      <p:pic>
        <p:nvPicPr>
          <p:cNvPr id="14"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4452818" y="4495205"/>
            <a:ext cx="238125" cy="238125"/>
          </a:xfrm>
          <a:prstGeom prst="rect">
            <a:avLst/>
          </a:prstGeom>
        </p:spPr>
      </p:pic>
      <p:sp>
        <p:nvSpPr>
          <p:cNvPr id="15" name="Text 10"/>
          <p:cNvSpPr/>
          <p:nvPr/>
        </p:nvSpPr>
        <p:spPr>
          <a:xfrm>
            <a:off x="3599855" y="5110401"/>
            <a:ext cx="1944172" cy="620316"/>
          </a:xfrm>
          <a:prstGeom prst="rect">
            <a:avLst/>
          </a:prstGeom>
          <a:noFill/>
        </p:spPr>
        <p:txBody>
          <a:bodyPr wrap="squar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Your Intuitive Guide</a:t>
            </a:r>
            <a:endParaRPr lang="en-US" sz="1950" dirty="0"/>
          </a:p>
        </p:txBody>
      </p:sp>
      <p:sp>
        <p:nvSpPr>
          <p:cNvPr id="16" name="Text 11"/>
          <p:cNvSpPr/>
          <p:nvPr/>
        </p:nvSpPr>
        <p:spPr>
          <a:xfrm>
            <a:off x="3599855" y="5849779"/>
            <a:ext cx="1944172" cy="1587698"/>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With predictive brilliance, Synapse anticipates your journey, offering timely insights </a:t>
            </a:r>
            <a:endParaRPr lang="en-US" sz="1550" dirty="0"/>
          </a:p>
        </p:txBody>
      </p:sp>
      <p:sp>
        <p:nvSpPr>
          <p:cNvPr id="17" name="Shape 12"/>
          <p:cNvSpPr/>
          <p:nvPr/>
        </p:nvSpPr>
        <p:spPr>
          <a:xfrm>
            <a:off x="5963603" y="4614267"/>
            <a:ext cx="2386608" cy="3044428"/>
          </a:xfrm>
          <a:prstGeom prst="roundRect">
            <a:avLst>
              <a:gd name="adj" fmla="val 4598"/>
            </a:avLst>
          </a:prstGeom>
          <a:solidFill>
            <a:srgbClr val="FFFFFF">
              <a:alpha val="95000"/>
            </a:srgbClr>
          </a:solidFill>
          <a:effectLst>
            <a:outerShdw dist="17780" dir="2700000" algn="bl" rotWithShape="0">
              <a:srgbClr val="B5C1E2">
                <a:alpha val="100000"/>
              </a:srgbClr>
            </a:outerShdw>
          </a:effectLst>
        </p:spPr>
      </p:sp>
      <p:sp>
        <p:nvSpPr>
          <p:cNvPr id="18" name="Shape 13"/>
          <p:cNvSpPr/>
          <p:nvPr/>
        </p:nvSpPr>
        <p:spPr>
          <a:xfrm>
            <a:off x="5963603" y="4591407"/>
            <a:ext cx="2386608" cy="91440"/>
          </a:xfrm>
          <a:prstGeom prst="roundRect">
            <a:avLst>
              <a:gd name="adj" fmla="val 195349"/>
            </a:avLst>
          </a:prstGeom>
          <a:solidFill>
            <a:srgbClr val="A2B9F9"/>
          </a:solidFill>
        </p:spPr>
      </p:sp>
      <p:sp>
        <p:nvSpPr>
          <p:cNvPr id="19" name="Shape 14"/>
          <p:cNvSpPr/>
          <p:nvPr/>
        </p:nvSpPr>
        <p:spPr>
          <a:xfrm>
            <a:off x="6859191" y="4316611"/>
            <a:ext cx="595313" cy="595313"/>
          </a:xfrm>
          <a:prstGeom prst="roundRect">
            <a:avLst>
              <a:gd name="adj" fmla="val 153600"/>
            </a:avLst>
          </a:prstGeom>
          <a:solidFill>
            <a:srgbClr val="A2B9F9"/>
          </a:solidFill>
        </p:spPr>
      </p:sp>
      <p:pic>
        <p:nvPicPr>
          <p:cNvPr id="2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037784" y="4495205"/>
            <a:ext cx="238125" cy="238125"/>
          </a:xfrm>
          <a:prstGeom prst="rect">
            <a:avLst/>
          </a:prstGeom>
        </p:spPr>
      </p:pic>
      <p:sp>
        <p:nvSpPr>
          <p:cNvPr id="21" name="Text 15"/>
          <p:cNvSpPr/>
          <p:nvPr/>
        </p:nvSpPr>
        <p:spPr>
          <a:xfrm>
            <a:off x="6184821" y="5110401"/>
            <a:ext cx="1944172" cy="620316"/>
          </a:xfrm>
          <a:prstGeom prst="rect">
            <a:avLst/>
          </a:prstGeom>
          <a:noFill/>
        </p:spPr>
        <p:txBody>
          <a:bodyPr wrap="squar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Empowering Partnership</a:t>
            </a:r>
            <a:endParaRPr lang="en-US" sz="1950" dirty="0"/>
          </a:p>
        </p:txBody>
      </p:sp>
      <p:sp>
        <p:nvSpPr>
          <p:cNvPr id="22" name="Text 16"/>
          <p:cNvSpPr/>
          <p:nvPr/>
        </p:nvSpPr>
        <p:spPr>
          <a:xfrm>
            <a:off x="6184821" y="5849779"/>
            <a:ext cx="1944172" cy="1270159"/>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Our AI works hand-in-hand with human connection, creating a supportive network </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4143" y="562927"/>
            <a:ext cx="13102114" cy="1193721"/>
          </a:xfrm>
          <a:prstGeom prst="rect">
            <a:avLst/>
          </a:prstGeom>
          <a:noFill/>
        </p:spPr>
        <p:txBody>
          <a:bodyPr wrap="square" lIns="0" tIns="0" rIns="0" bIns="0" rtlCol="0" anchor="t"/>
          <a:lstStyle/>
          <a:p>
            <a:pPr marL="0" indent="0" algn="l">
              <a:lnSpc>
                <a:spcPts val="4700"/>
              </a:lnSpc>
              <a:buNone/>
            </a:pPr>
            <a:r>
              <a:rPr lang="en-US" sz="3750" dirty="0">
                <a:solidFill>
                  <a:srgbClr val="3F6FF3"/>
                </a:solidFill>
                <a:latin typeface="Outfit Medium" pitchFamily="34" charset="0"/>
                <a:ea typeface="Outfit Medium" pitchFamily="34" charset="-122"/>
                <a:cs typeface="Outfit Medium" pitchFamily="34" charset="-120"/>
              </a:rPr>
              <a:t>Unlock Your World: The Glance – Your Superpower for Spatial Mastery</a:t>
            </a:r>
            <a:endParaRPr lang="en-US" sz="3750" dirty="0"/>
          </a:p>
        </p:txBody>
      </p:sp>
      <p:pic>
        <p:nvPicPr>
          <p:cNvPr id="3" name="Image 0" descr="preencoded.png"/>
          <p:cNvPicPr>
            <a:picLocks noChangeAspect="1"/>
          </p:cNvPicPr>
          <p:nvPr/>
        </p:nvPicPr>
        <p:blipFill>
          <a:blip r:embed="rId1"/>
          <a:stretch>
            <a:fillRect/>
          </a:stretch>
        </p:blipFill>
        <p:spPr>
          <a:xfrm>
            <a:off x="764143" y="2239208"/>
            <a:ext cx="8353187" cy="5220653"/>
          </a:xfrm>
          <a:prstGeom prst="rect">
            <a:avLst/>
          </a:prstGeom>
        </p:spPr>
      </p:pic>
      <p:sp>
        <p:nvSpPr>
          <p:cNvPr id="4" name="Text 1"/>
          <p:cNvSpPr/>
          <p:nvPr/>
        </p:nvSpPr>
        <p:spPr>
          <a:xfrm>
            <a:off x="9590961" y="2216229"/>
            <a:ext cx="2900482" cy="358140"/>
          </a:xfrm>
          <a:prstGeom prst="rect">
            <a:avLst/>
          </a:prstGeom>
          <a:noFill/>
        </p:spPr>
        <p:txBody>
          <a:bodyPr wrap="none" lIns="0" tIns="0" rIns="0" bIns="0" rtlCol="0" anchor="t"/>
          <a:lstStyle/>
          <a:p>
            <a:pPr marL="0" indent="0" algn="l">
              <a:lnSpc>
                <a:spcPts val="2800"/>
              </a:lnSpc>
              <a:buNone/>
            </a:pPr>
            <a:r>
              <a:rPr lang="en-US" sz="2250" dirty="0">
                <a:solidFill>
                  <a:srgbClr val="3F6FF3"/>
                </a:solidFill>
                <a:latin typeface="Outfit Medium" pitchFamily="34" charset="0"/>
                <a:ea typeface="Outfit Medium" pitchFamily="34" charset="-122"/>
                <a:cs typeface="Outfit Medium" pitchFamily="34" charset="-120"/>
              </a:rPr>
              <a:t>Your Intuitive Compass</a:t>
            </a:r>
            <a:endParaRPr lang="en-US" sz="2250" dirty="0"/>
          </a:p>
        </p:txBody>
      </p:sp>
      <p:sp>
        <p:nvSpPr>
          <p:cNvPr id="5" name="Text 2"/>
          <p:cNvSpPr/>
          <p:nvPr/>
        </p:nvSpPr>
        <p:spPr>
          <a:xfrm>
            <a:off x="9590961" y="2758202"/>
            <a:ext cx="4282797" cy="1799511"/>
          </a:xfrm>
          <a:prstGeom prst="rect">
            <a:avLst/>
          </a:prstGeom>
          <a:noFill/>
        </p:spPr>
        <p:txBody>
          <a:bodyPr wrap="square" lIns="0" tIns="0" rIns="0" bIns="0" rtlCol="0" anchor="t"/>
          <a:lstStyle/>
          <a:p>
            <a:pPr marL="0" indent="0" algn="l">
              <a:lnSpc>
                <a:spcPts val="2350"/>
              </a:lnSpc>
              <a:buNone/>
            </a:pPr>
            <a:r>
              <a:rPr lang="en-US" sz="15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Synapse doesn't just see; it </a:t>
            </a:r>
            <a:r>
              <a:rPr lang="en-US" sz="150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illuminates</a:t>
            </a:r>
            <a:r>
              <a:rPr lang="en-US" sz="15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your surroundings. With crystal-clear verbal cues, it pinpoints objects and their positions with breathtaking precision, empowering you to move through life with unparalleled grace and independence.</a:t>
            </a:r>
            <a:endParaRPr lang="en-US" sz="1500" dirty="0"/>
          </a:p>
        </p:txBody>
      </p:sp>
      <p:sp>
        <p:nvSpPr>
          <p:cNvPr id="6" name="Text 3"/>
          <p:cNvSpPr/>
          <p:nvPr/>
        </p:nvSpPr>
        <p:spPr>
          <a:xfrm>
            <a:off x="9590961" y="4723209"/>
            <a:ext cx="4282797" cy="2399605"/>
          </a:xfrm>
          <a:prstGeom prst="rect">
            <a:avLst/>
          </a:prstGeom>
          <a:noFill/>
        </p:spPr>
        <p:txBody>
          <a:bodyPr wrap="square" lIns="0" tIns="0" rIns="0" bIns="0" rtlCol="0" anchor="t"/>
          <a:lstStyle/>
          <a:p>
            <a:pPr marL="0" indent="0" algn="l">
              <a:lnSpc>
                <a:spcPts val="2350"/>
              </a:lnSpc>
              <a:buSzPct val="100000"/>
              <a:buNone/>
            </a:pPr>
            <a:r>
              <a:rPr lang="en-US" sz="150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Instant clarity:</a:t>
            </a:r>
            <a:r>
              <a:rPr lang="en-US" sz="15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Locate objects in a blink, painting a vivid picture of your surroundings.</a:t>
            </a:r>
            <a:endParaRPr lang="en-US" sz="1500" dirty="0"/>
          </a:p>
          <a:p>
            <a:pPr marL="0" indent="0" algn="l">
              <a:lnSpc>
                <a:spcPts val="2350"/>
              </a:lnSpc>
              <a:buSzPct val="100000"/>
              <a:buNone/>
            </a:pPr>
            <a:r>
              <a:rPr lang="en-US" sz="150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Effortless navigation:</a:t>
            </a:r>
            <a:r>
              <a:rPr lang="en-US" sz="15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Guide spaces with dynamic warnings that intuitively guide you around obstacles, making every path open.</a:t>
            </a:r>
            <a:endParaRPr lang="en-US" sz="1500" dirty="0"/>
          </a:p>
          <a:p>
            <a:pPr marL="0" indent="0" algn="l">
              <a:lnSpc>
                <a:spcPts val="2350"/>
              </a:lnSpc>
              <a:buSzPct val="100000"/>
              <a:buNone/>
            </a:pPr>
            <a:r>
              <a:rPr lang="en-US" sz="150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Harmonious interaction:</a:t>
            </a:r>
            <a:r>
              <a:rPr lang="en-US" sz="15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Experience a seamless flow, as Synapse adapts its insights to your every move.</a:t>
            </a:r>
            <a:endParaRPr lang="en-US" sz="1500" dirty="0"/>
          </a:p>
        </p:txBody>
      </p:sp>
      <p:pic>
        <p:nvPicPr>
          <p:cNvPr id="7" name="Picture 6"/>
          <p:cNvPicPr>
            <a:picLocks noChangeAspect="1"/>
          </p:cNvPicPr>
          <p:nvPr/>
        </p:nvPicPr>
        <p:blipFill>
          <a:blip r:embed="rId2"/>
          <a:stretch>
            <a:fillRect/>
          </a:stretch>
        </p:blipFill>
        <p:spPr>
          <a:xfrm>
            <a:off x="12703810" y="7658100"/>
            <a:ext cx="1926590" cy="57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03089"/>
            <a:ext cx="13042821" cy="1240155"/>
          </a:xfrm>
          <a:prstGeom prst="rect">
            <a:avLst/>
          </a:prstGeom>
          <a:noFill/>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Core Superpower 2: The Freedom Link – Unleashing Seamless Human-AI Synergy</a:t>
            </a:r>
            <a:endParaRPr lang="en-US" sz="3900" dirty="0"/>
          </a:p>
        </p:txBody>
      </p:sp>
      <p:sp>
        <p:nvSpPr>
          <p:cNvPr id="3" name="Text 1"/>
          <p:cNvSpPr/>
          <p:nvPr/>
        </p:nvSpPr>
        <p:spPr>
          <a:xfrm>
            <a:off x="793790" y="2639258"/>
            <a:ext cx="4250293" cy="744141"/>
          </a:xfrm>
          <a:prstGeom prst="rect">
            <a:avLst/>
          </a:prstGeom>
          <a:noFill/>
        </p:spPr>
        <p:txBody>
          <a:bodyPr wrap="squar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Your Intuitive Co-Pilot: Unwavering Support</a:t>
            </a:r>
            <a:endParaRPr lang="en-US" sz="2300" dirty="0"/>
          </a:p>
        </p:txBody>
      </p:sp>
      <p:sp>
        <p:nvSpPr>
          <p:cNvPr id="4" name="Text 2"/>
          <p:cNvSpPr/>
          <p:nvPr/>
        </p:nvSpPr>
        <p:spPr>
          <a:xfrm>
            <a:off x="793790" y="3581757"/>
            <a:ext cx="4250293" cy="1905238"/>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Imagine a world where challenges melt away, powered by an intelligent partner who knows exactly when to amplify your experience with human brilliance. Synapse ensures your journey is always smooth. It's not just assistance; it's a vibrant extension of your own capabilities</a:t>
            </a:r>
            <a:endParaRPr lang="en-US" sz="1550" dirty="0"/>
          </a:p>
        </p:txBody>
      </p:sp>
      <p:sp>
        <p:nvSpPr>
          <p:cNvPr id="5" name="Text 3"/>
          <p:cNvSpPr/>
          <p:nvPr/>
        </p:nvSpPr>
        <p:spPr>
          <a:xfrm>
            <a:off x="793790" y="5665589"/>
            <a:ext cx="4250293" cy="1270236"/>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AI intelligently senses when a human touch adds the most value.</a:t>
            </a:r>
            <a:endParaRPr lang="en-US" sz="1550" dirty="0"/>
          </a:p>
          <a:p>
            <a:pPr marL="342900" indent="-342900" algn="l">
              <a:lnSpc>
                <a:spcPts val="2500"/>
              </a:lnSpc>
              <a:buSzPct val="100000"/>
              <a:buChar char="•"/>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Empowering connection to a dedicated human guide.</a:t>
            </a:r>
            <a:endParaRPr lang="en-US" sz="1550" dirty="0"/>
          </a:p>
        </p:txBody>
      </p:sp>
      <p:pic>
        <p:nvPicPr>
          <p:cNvPr id="6" name="Image 0" descr="preencoded.png"/>
          <p:cNvPicPr>
            <a:picLocks noChangeAspect="1"/>
          </p:cNvPicPr>
          <p:nvPr/>
        </p:nvPicPr>
        <p:blipFill>
          <a:blip r:embed="rId1"/>
          <a:stretch>
            <a:fillRect/>
          </a:stretch>
        </p:blipFill>
        <p:spPr>
          <a:xfrm>
            <a:off x="6138624" y="2664143"/>
            <a:ext cx="7102673" cy="4439126"/>
          </a:xfrm>
          <a:prstGeom prst="rect">
            <a:avLst/>
          </a:prstGeom>
        </p:spPr>
      </p:pic>
      <p:pic>
        <p:nvPicPr>
          <p:cNvPr id="7" name="Picture 6"/>
          <p:cNvPicPr>
            <a:picLocks noChangeAspect="1"/>
          </p:cNvPicPr>
          <p:nvPr/>
        </p:nvPicPr>
        <p:blipFill>
          <a:blip r:embed="rId2"/>
          <a:stretch>
            <a:fillRect/>
          </a:stretch>
        </p:blipFill>
        <p:spPr>
          <a:xfrm>
            <a:off x="12849225" y="7624445"/>
            <a:ext cx="1781175" cy="571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020" y="780574"/>
            <a:ext cx="13116520" cy="573524"/>
          </a:xfrm>
          <a:prstGeom prst="rect">
            <a:avLst/>
          </a:prstGeom>
          <a:noFill/>
        </p:spPr>
        <p:txBody>
          <a:bodyPr wrap="none" lIns="0" tIns="0" rIns="0" bIns="0" rtlCol="0" anchor="t"/>
          <a:lstStyle/>
          <a:p>
            <a:pPr marL="0" indent="0" algn="l">
              <a:lnSpc>
                <a:spcPts val="4500"/>
              </a:lnSpc>
              <a:buNone/>
            </a:pPr>
            <a:r>
              <a:rPr lang="en-US" sz="3600" dirty="0">
                <a:solidFill>
                  <a:srgbClr val="3F6FF3"/>
                </a:solidFill>
                <a:latin typeface="Outfit Medium" pitchFamily="34" charset="0"/>
                <a:ea typeface="Outfit Medium" pitchFamily="34" charset="-122"/>
                <a:cs typeface="Outfit Medium" pitchFamily="34" charset="-120"/>
              </a:rPr>
              <a:t>Synapse: Your Social Superpower for Unstoppable Independence</a:t>
            </a:r>
            <a:endParaRPr lang="en-US" sz="3600" dirty="0"/>
          </a:p>
        </p:txBody>
      </p:sp>
      <p:sp>
        <p:nvSpPr>
          <p:cNvPr id="3" name="Text 1"/>
          <p:cNvSpPr/>
          <p:nvPr/>
        </p:nvSpPr>
        <p:spPr>
          <a:xfrm>
            <a:off x="734020" y="1693426"/>
            <a:ext cx="13162359" cy="1059775"/>
          </a:xfrm>
          <a:prstGeom prst="rect">
            <a:avLst/>
          </a:prstGeom>
          <a:noFill/>
        </p:spPr>
        <p:txBody>
          <a:bodyPr wrap="square" lIns="0" tIns="0" rIns="0" bIns="0" rtlCol="0" anchor="t"/>
          <a:lstStyle/>
          <a:p>
            <a:pPr marL="0" indent="0" algn="l">
              <a:lnSpc>
                <a:spcPts val="2750"/>
              </a:lnSpc>
              <a:buNone/>
            </a:pPr>
            <a:r>
              <a:rPr lang="en-US" sz="18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Synapse isn't just about moving through spaces; it’s about </a:t>
            </a:r>
            <a:r>
              <a:rPr lang="en-US" sz="180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commanding them</a:t>
            </a:r>
            <a:r>
              <a:rPr lang="en-US" sz="18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This groundbreaking AI grants you the ultimate social superpower, sensing the unspoken language of every room – from the vibrant energy of conversations to the electrifying buzz of a crowd – giving you the unwavering confidence to truly connect and thrive.</a:t>
            </a:r>
            <a:endParaRPr lang="en-US" sz="1800" dirty="0"/>
          </a:p>
        </p:txBody>
      </p:sp>
      <p:pic>
        <p:nvPicPr>
          <p:cNvPr id="4" name="Image 0" descr="preencoded.png"/>
          <p:cNvPicPr>
            <a:picLocks noChangeAspect="1"/>
          </p:cNvPicPr>
          <p:nvPr/>
        </p:nvPicPr>
        <p:blipFill>
          <a:blip r:embed="rId1"/>
          <a:stretch>
            <a:fillRect/>
          </a:stretch>
        </p:blipFill>
        <p:spPr>
          <a:xfrm>
            <a:off x="734020" y="2944058"/>
            <a:ext cx="3057049" cy="3057049"/>
          </a:xfrm>
          <a:prstGeom prst="rect">
            <a:avLst/>
          </a:prstGeom>
        </p:spPr>
      </p:pic>
      <p:sp>
        <p:nvSpPr>
          <p:cNvPr id="5" name="Text 2"/>
          <p:cNvSpPr/>
          <p:nvPr/>
        </p:nvSpPr>
        <p:spPr>
          <a:xfrm>
            <a:off x="734020" y="6213158"/>
            <a:ext cx="2747486" cy="286703"/>
          </a:xfrm>
          <a:prstGeom prst="rect">
            <a:avLst/>
          </a:prstGeom>
          <a:noFill/>
        </p:spPr>
        <p:txBody>
          <a:bodyPr wrap="none" lIns="0" tIns="0" rIns="0" bIns="0" rtlCol="0" anchor="t"/>
          <a:lstStyle/>
          <a:p>
            <a:pPr marL="0" indent="0" algn="l">
              <a:lnSpc>
                <a:spcPts val="2250"/>
              </a:lnSpc>
              <a:buNone/>
            </a:pPr>
            <a:r>
              <a:rPr lang="en-US" sz="1800" dirty="0">
                <a:solidFill>
                  <a:srgbClr val="666666"/>
                </a:solidFill>
                <a:latin typeface="Outfit Medium" pitchFamily="34" charset="0"/>
                <a:ea typeface="Outfit Medium" pitchFamily="34" charset="-122"/>
                <a:cs typeface="Outfit Medium" pitchFamily="34" charset="-120"/>
              </a:rPr>
              <a:t>Heartbeat of Conversation</a:t>
            </a:r>
            <a:endParaRPr lang="en-US" sz="1800" dirty="0"/>
          </a:p>
        </p:txBody>
      </p:sp>
      <p:sp>
        <p:nvSpPr>
          <p:cNvPr id="6" name="Text 3"/>
          <p:cNvSpPr/>
          <p:nvPr/>
        </p:nvSpPr>
        <p:spPr>
          <a:xfrm>
            <a:off x="734020" y="6601658"/>
            <a:ext cx="4246007" cy="847249"/>
          </a:xfrm>
          <a:prstGeom prst="rect">
            <a:avLst/>
          </a:prstGeom>
          <a:noFill/>
        </p:spPr>
        <p:txBody>
          <a:bodyPr wrap="square" lIns="0" tIns="0" rIns="0" bIns="0" rtlCol="0" anchor="t"/>
          <a:lstStyle/>
          <a:p>
            <a:pPr marL="0" indent="0" algn="l">
              <a:lnSpc>
                <a:spcPts val="2200"/>
              </a:lnSpc>
              <a:buNone/>
            </a:pPr>
            <a:r>
              <a:rPr lang="en-US" sz="14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Instantly tune into the emotional cadence of every discussion, making your connections richer and more authentic.</a:t>
            </a:r>
            <a:endParaRPr lang="en-US" sz="1400" dirty="0"/>
          </a:p>
        </p:txBody>
      </p:sp>
      <p:pic>
        <p:nvPicPr>
          <p:cNvPr id="7" name="Image 1" descr="preencoded.png"/>
          <p:cNvPicPr>
            <a:picLocks noChangeAspect="1"/>
          </p:cNvPicPr>
          <p:nvPr/>
        </p:nvPicPr>
        <p:blipFill>
          <a:blip r:embed="rId2"/>
          <a:stretch>
            <a:fillRect/>
          </a:stretch>
        </p:blipFill>
        <p:spPr>
          <a:xfrm>
            <a:off x="5192078" y="2944058"/>
            <a:ext cx="3057168" cy="3057168"/>
          </a:xfrm>
          <a:prstGeom prst="rect">
            <a:avLst/>
          </a:prstGeom>
        </p:spPr>
      </p:pic>
      <p:sp>
        <p:nvSpPr>
          <p:cNvPr id="8" name="Text 4"/>
          <p:cNvSpPr/>
          <p:nvPr/>
        </p:nvSpPr>
        <p:spPr>
          <a:xfrm>
            <a:off x="5192078" y="6213277"/>
            <a:ext cx="2294096" cy="286703"/>
          </a:xfrm>
          <a:prstGeom prst="rect">
            <a:avLst/>
          </a:prstGeom>
          <a:noFill/>
        </p:spPr>
        <p:txBody>
          <a:bodyPr wrap="none" lIns="0" tIns="0" rIns="0" bIns="0" rtlCol="0" anchor="t"/>
          <a:lstStyle/>
          <a:p>
            <a:pPr marL="0" indent="0" algn="l">
              <a:lnSpc>
                <a:spcPts val="2250"/>
              </a:lnSpc>
              <a:buNone/>
            </a:pPr>
            <a:r>
              <a:rPr lang="en-US" sz="1800" dirty="0">
                <a:solidFill>
                  <a:srgbClr val="666666"/>
                </a:solidFill>
                <a:latin typeface="Outfit Medium" pitchFamily="34" charset="0"/>
                <a:ea typeface="Outfit Medium" pitchFamily="34" charset="-122"/>
                <a:cs typeface="Outfit Medium" pitchFamily="34" charset="-120"/>
              </a:rPr>
              <a:t>Pulse of the Gathering</a:t>
            </a:r>
            <a:endParaRPr lang="en-US" sz="1800" dirty="0"/>
          </a:p>
        </p:txBody>
      </p:sp>
      <p:sp>
        <p:nvSpPr>
          <p:cNvPr id="9" name="Text 5"/>
          <p:cNvSpPr/>
          <p:nvPr/>
        </p:nvSpPr>
        <p:spPr>
          <a:xfrm>
            <a:off x="5192078" y="6601778"/>
            <a:ext cx="4246126" cy="847249"/>
          </a:xfrm>
          <a:prstGeom prst="rect">
            <a:avLst/>
          </a:prstGeom>
          <a:noFill/>
        </p:spPr>
        <p:txBody>
          <a:bodyPr wrap="square" lIns="0" tIns="0" rIns="0" bIns="0" rtlCol="0" anchor="t"/>
          <a:lstStyle/>
          <a:p>
            <a:pPr marL="0" indent="0" algn="l">
              <a:lnSpc>
                <a:spcPts val="2200"/>
              </a:lnSpc>
              <a:buNone/>
            </a:pPr>
            <a:r>
              <a:rPr lang="en-US" sz="14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Feel the collective energy and flow of any crowd, allowing you to effortlessly join or navigate social scenes with newfound ease.</a:t>
            </a:r>
            <a:endParaRPr lang="en-US" sz="1400" dirty="0"/>
          </a:p>
        </p:txBody>
      </p:sp>
      <p:pic>
        <p:nvPicPr>
          <p:cNvPr id="10" name="Image 2" descr="preencoded.png"/>
          <p:cNvPicPr>
            <a:picLocks noChangeAspect="1"/>
          </p:cNvPicPr>
          <p:nvPr/>
        </p:nvPicPr>
        <p:blipFill>
          <a:blip r:embed="rId3"/>
          <a:stretch>
            <a:fillRect/>
          </a:stretch>
        </p:blipFill>
        <p:spPr>
          <a:xfrm>
            <a:off x="9650254" y="2944058"/>
            <a:ext cx="3057168" cy="3057168"/>
          </a:xfrm>
          <a:prstGeom prst="rect">
            <a:avLst/>
          </a:prstGeom>
        </p:spPr>
      </p:pic>
      <p:sp>
        <p:nvSpPr>
          <p:cNvPr id="11" name="Text 6"/>
          <p:cNvSpPr/>
          <p:nvPr/>
        </p:nvSpPr>
        <p:spPr>
          <a:xfrm>
            <a:off x="9650254" y="6213277"/>
            <a:ext cx="2708434" cy="286703"/>
          </a:xfrm>
          <a:prstGeom prst="rect">
            <a:avLst/>
          </a:prstGeom>
          <a:noFill/>
        </p:spPr>
        <p:txBody>
          <a:bodyPr wrap="none" lIns="0" tIns="0" rIns="0" bIns="0" rtlCol="0" anchor="t"/>
          <a:lstStyle/>
          <a:p>
            <a:pPr marL="0" indent="0" algn="l">
              <a:lnSpc>
                <a:spcPts val="2250"/>
              </a:lnSpc>
              <a:buNone/>
            </a:pPr>
            <a:r>
              <a:rPr lang="en-US" sz="1800" dirty="0">
                <a:solidFill>
                  <a:srgbClr val="666666"/>
                </a:solidFill>
                <a:latin typeface="Outfit Medium" pitchFamily="34" charset="0"/>
                <a:ea typeface="Outfit Medium" pitchFamily="34" charset="-122"/>
                <a:cs typeface="Outfit Medium" pitchFamily="34" charset="-120"/>
              </a:rPr>
              <a:t>Unlocking Social Dynamics</a:t>
            </a:r>
            <a:endParaRPr lang="en-US" sz="1800" dirty="0"/>
          </a:p>
        </p:txBody>
      </p:sp>
      <p:sp>
        <p:nvSpPr>
          <p:cNvPr id="12" name="Text 7"/>
          <p:cNvSpPr/>
          <p:nvPr/>
        </p:nvSpPr>
        <p:spPr>
          <a:xfrm>
            <a:off x="9650254" y="6601778"/>
            <a:ext cx="4246126" cy="847249"/>
          </a:xfrm>
          <a:prstGeom prst="rect">
            <a:avLst/>
          </a:prstGeom>
          <a:noFill/>
        </p:spPr>
        <p:txBody>
          <a:bodyPr wrap="square" lIns="0" tIns="0" rIns="0" bIns="0" rtlCol="0" anchor="t"/>
          <a:lstStyle/>
          <a:p>
            <a:pPr marL="0" indent="0" algn="l">
              <a:lnSpc>
                <a:spcPts val="2200"/>
              </a:lnSpc>
              <a:buNone/>
            </a:pPr>
            <a:r>
              <a:rPr lang="en-US" sz="140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Unfold the secrets of social interplay, empowering you to respond perfectly and feel completely at home in any situation.</a:t>
            </a:r>
            <a:endParaRPr lang="en-US" sz="1400" dirty="0"/>
          </a:p>
        </p:txBody>
      </p:sp>
      <p:pic>
        <p:nvPicPr>
          <p:cNvPr id="13" name="Picture 12"/>
          <p:cNvPicPr>
            <a:picLocks noChangeAspect="1"/>
          </p:cNvPicPr>
          <p:nvPr/>
        </p:nvPicPr>
        <p:blipFill>
          <a:blip r:embed="rId4"/>
          <a:stretch>
            <a:fillRect/>
          </a:stretch>
        </p:blipFill>
        <p:spPr>
          <a:xfrm>
            <a:off x="12849225" y="7621905"/>
            <a:ext cx="1781175" cy="571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852607"/>
            <a:ext cx="12871847" cy="592336"/>
          </a:xfrm>
          <a:prstGeom prst="rect">
            <a:avLst/>
          </a:prstGeom>
          <a:noFill/>
        </p:spPr>
        <p:txBody>
          <a:bodyPr wrap="none" lIns="0" tIns="0" rIns="0" bIns="0" rtlCol="0" anchor="t"/>
          <a:lstStyle/>
          <a:p>
            <a:pPr marL="0" indent="0" algn="l">
              <a:lnSpc>
                <a:spcPts val="4650"/>
              </a:lnSpc>
              <a:buNone/>
            </a:pPr>
            <a:r>
              <a:rPr lang="en-US" sz="3700" dirty="0">
                <a:solidFill>
                  <a:srgbClr val="3F6FF3"/>
                </a:solidFill>
                <a:latin typeface="Outfit Medium" pitchFamily="34" charset="0"/>
                <a:ea typeface="Outfit Medium" pitchFamily="34" charset="-122"/>
                <a:cs typeface="Outfit Medium" pitchFamily="34" charset="-120"/>
              </a:rPr>
              <a:t>Unlock Your Superpower: Unrestricted Freedom with Synapse</a:t>
            </a:r>
            <a:endParaRPr lang="en-US" sz="3700" dirty="0"/>
          </a:p>
        </p:txBody>
      </p:sp>
      <p:pic>
        <p:nvPicPr>
          <p:cNvPr id="3" name="Image 0" descr="preencoded.png"/>
          <p:cNvPicPr>
            <a:picLocks noChangeAspect="1"/>
          </p:cNvPicPr>
          <p:nvPr/>
        </p:nvPicPr>
        <p:blipFill>
          <a:blip r:embed="rId1"/>
          <a:stretch>
            <a:fillRect/>
          </a:stretch>
        </p:blipFill>
        <p:spPr>
          <a:xfrm>
            <a:off x="4547592" y="1806893"/>
            <a:ext cx="5535216" cy="3461742"/>
          </a:xfrm>
          <a:prstGeom prst="rect">
            <a:avLst/>
          </a:prstGeom>
        </p:spPr>
      </p:pic>
      <p:sp>
        <p:nvSpPr>
          <p:cNvPr id="4" name="Text 1"/>
          <p:cNvSpPr/>
          <p:nvPr/>
        </p:nvSpPr>
        <p:spPr>
          <a:xfrm>
            <a:off x="4684658" y="3371369"/>
            <a:ext cx="1141191" cy="382486"/>
          </a:xfrm>
          <a:prstGeom prst="rect">
            <a:avLst/>
          </a:prstGeom>
          <a:noFill/>
        </p:spPr>
        <p:txBody>
          <a:bodyPr wrap="square" lIns="0" tIns="0" rIns="0" bIns="0" rtlCol="0" anchor="t"/>
          <a:lstStyle/>
          <a:p>
            <a:pPr marL="0" indent="0" algn="r">
              <a:lnSpc>
                <a:spcPts val="1650"/>
              </a:lnSpc>
              <a:buNone/>
            </a:pPr>
            <a:r>
              <a:rPr lang="en-US" sz="1350" dirty="0">
                <a:solidFill>
                  <a:srgbClr val="3F6FF3"/>
                </a:solidFill>
                <a:latin typeface="Outfit Medium" pitchFamily="34" charset="0"/>
                <a:ea typeface="Outfit Medium" pitchFamily="34" charset="-122"/>
                <a:cs typeface="Outfit Medium" pitchFamily="34" charset="-120"/>
              </a:rPr>
              <a:t>Unbreakable Trust</a:t>
            </a:r>
            <a:endParaRPr lang="en-US" sz="1350" dirty="0"/>
          </a:p>
        </p:txBody>
      </p:sp>
      <p:sp>
        <p:nvSpPr>
          <p:cNvPr id="5" name="Text 2"/>
          <p:cNvSpPr/>
          <p:nvPr/>
        </p:nvSpPr>
        <p:spPr>
          <a:xfrm>
            <a:off x="6744348" y="4834910"/>
            <a:ext cx="1141191" cy="382486"/>
          </a:xfrm>
          <a:prstGeom prst="rect">
            <a:avLst/>
          </a:prstGeom>
          <a:noFill/>
        </p:spPr>
        <p:txBody>
          <a:bodyPr wrap="square" lIns="0" tIns="0" rIns="0" bIns="0" rtlCol="0" anchor="t"/>
          <a:lstStyle/>
          <a:p>
            <a:pPr marL="0" indent="0" algn="ctr">
              <a:lnSpc>
                <a:spcPts val="1650"/>
              </a:lnSpc>
              <a:buNone/>
            </a:pPr>
            <a:r>
              <a:rPr lang="en-US" sz="1350" dirty="0">
                <a:solidFill>
                  <a:srgbClr val="3F6FF3"/>
                </a:solidFill>
                <a:latin typeface="Outfit Medium" pitchFamily="34" charset="0"/>
                <a:ea typeface="Outfit Medium" pitchFamily="34" charset="-122"/>
                <a:cs typeface="Outfit Medium" pitchFamily="34" charset="-120"/>
              </a:rPr>
              <a:t>Intuitive Connection</a:t>
            </a:r>
            <a:endParaRPr lang="en-US" sz="1350" dirty="0"/>
          </a:p>
        </p:txBody>
      </p:sp>
      <p:sp>
        <p:nvSpPr>
          <p:cNvPr id="6" name="Text 3"/>
          <p:cNvSpPr/>
          <p:nvPr/>
        </p:nvSpPr>
        <p:spPr>
          <a:xfrm>
            <a:off x="8804357" y="3370625"/>
            <a:ext cx="1141191" cy="382486"/>
          </a:xfrm>
          <a:prstGeom prst="rect">
            <a:avLst/>
          </a:prstGeom>
          <a:noFill/>
        </p:spPr>
        <p:txBody>
          <a:bodyPr wrap="square" lIns="0" tIns="0" rIns="0" bIns="0" rtlCol="0" anchor="t"/>
          <a:lstStyle/>
          <a:p>
            <a:pPr marL="0" indent="0" algn="l">
              <a:lnSpc>
                <a:spcPts val="1650"/>
              </a:lnSpc>
              <a:buNone/>
            </a:pPr>
            <a:r>
              <a:rPr lang="en-US" sz="1350" dirty="0">
                <a:solidFill>
                  <a:srgbClr val="3F6FF3"/>
                </a:solidFill>
                <a:latin typeface="Outfit Medium" pitchFamily="34" charset="0"/>
                <a:ea typeface="Outfit Medium" pitchFamily="34" charset="-122"/>
                <a:cs typeface="Outfit Medium" pitchFamily="34" charset="-120"/>
              </a:rPr>
              <a:t>Heightened Senses</a:t>
            </a:r>
            <a:endParaRPr lang="en-US" sz="1350" dirty="0"/>
          </a:p>
        </p:txBody>
      </p:sp>
      <p:sp>
        <p:nvSpPr>
          <p:cNvPr id="7" name="Text 4"/>
          <p:cNvSpPr/>
          <p:nvPr/>
        </p:nvSpPr>
        <p:spPr>
          <a:xfrm>
            <a:off x="6744348" y="1857997"/>
            <a:ext cx="1141191" cy="382487"/>
          </a:xfrm>
          <a:prstGeom prst="rect">
            <a:avLst/>
          </a:prstGeom>
          <a:noFill/>
        </p:spPr>
        <p:txBody>
          <a:bodyPr wrap="square" lIns="0" tIns="0" rIns="0" bIns="0" rtlCol="0" anchor="t"/>
          <a:lstStyle/>
          <a:p>
            <a:pPr marL="0" indent="0" algn="ctr">
              <a:lnSpc>
                <a:spcPts val="1650"/>
              </a:lnSpc>
              <a:buNone/>
            </a:pPr>
            <a:r>
              <a:rPr lang="en-US" sz="1350" dirty="0">
                <a:solidFill>
                  <a:srgbClr val="3F6FF3"/>
                </a:solidFill>
                <a:latin typeface="Outfit Medium" pitchFamily="34" charset="0"/>
                <a:ea typeface="Outfit Medium" pitchFamily="34" charset="-122"/>
                <a:cs typeface="Outfit Medium" pitchFamily="34" charset="-120"/>
              </a:rPr>
              <a:t>Instant Perception</a:t>
            </a:r>
            <a:endParaRPr lang="en-US" sz="1350" dirty="0"/>
          </a:p>
        </p:txBody>
      </p:sp>
      <p:sp>
        <p:nvSpPr>
          <p:cNvPr id="8" name="Text 5"/>
          <p:cNvSpPr/>
          <p:nvPr/>
        </p:nvSpPr>
        <p:spPr>
          <a:xfrm>
            <a:off x="758071" y="5472232"/>
            <a:ext cx="13114258" cy="1778417"/>
          </a:xfrm>
          <a:prstGeom prst="rect">
            <a:avLst/>
          </a:prstGeom>
          <a:noFill/>
        </p:spPr>
        <p:txBody>
          <a:bodyPr wrap="square" lIns="0" tIns="0" rIns="0" bIns="0" rtlCol="0" anchor="t"/>
          <a:lstStyle/>
          <a:p>
            <a:pPr marL="0" indent="0" algn="l">
              <a:lnSpc>
                <a:spcPts val="2300"/>
              </a:lnSpc>
              <a:buSzPct val="100000"/>
              <a:buNone/>
            </a:pPr>
            <a:r>
              <a:rPr lang="en-US" sz="14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Instant Perception:</a:t>
            </a:r>
            <a:r>
              <a:rPr lang="en-US" sz="14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Our advanced AI effortlessly processes the vibrant tapestry of visual and auditory information around you, opening up new dimensions of awareness.</a:t>
            </a:r>
            <a:endParaRPr lang="en-US" sz="1450" dirty="0"/>
          </a:p>
          <a:p>
            <a:pPr marL="0" indent="0" algn="l">
              <a:lnSpc>
                <a:spcPts val="2300"/>
              </a:lnSpc>
              <a:buSzPct val="100000"/>
              <a:buNone/>
            </a:pPr>
            <a:r>
              <a:rPr lang="en-US" sz="14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Intuitive Connection:</a:t>
            </a:r>
            <a:r>
              <a:rPr lang="en-US" sz="14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Experience true freedom with an interface that melts away. Through subtle haptic feedback and spatial audio, Synapse communicates vital insights discreetly, becoming a natural extension of your senses, guiding you seamlessly through any environment.</a:t>
            </a:r>
            <a:endParaRPr lang="en-US" sz="1450" dirty="0"/>
          </a:p>
          <a:p>
            <a:pPr marL="0" indent="0" algn="l">
              <a:lnSpc>
                <a:spcPts val="2300"/>
              </a:lnSpc>
              <a:buSzPct val="100000"/>
              <a:buNone/>
            </a:pPr>
            <a:r>
              <a:rPr lang="en-US" sz="14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Unbreakable Trust:</a:t>
            </a:r>
            <a:r>
              <a:rPr lang="en-US" sz="14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Journey fearlessly, knowing your privacy is paramount. Synapse champions your autonomy with crystal-clear data security, ensuring your personal journey remains uniquely yours, protected by end-to-end encryption and anonymised processing.</a:t>
            </a:r>
            <a:endParaRPr lang="en-US" sz="1450" dirty="0"/>
          </a:p>
        </p:txBody>
      </p:sp>
      <p:pic>
        <p:nvPicPr>
          <p:cNvPr id="9" name="Picture 8"/>
          <p:cNvPicPr>
            <a:picLocks noChangeAspect="1"/>
          </p:cNvPicPr>
          <p:nvPr/>
        </p:nvPicPr>
        <p:blipFill>
          <a:blip r:embed="rId2"/>
          <a:stretch>
            <a:fillRect/>
          </a:stretch>
        </p:blipFill>
        <p:spPr>
          <a:xfrm>
            <a:off x="12849225" y="7658100"/>
            <a:ext cx="1781175" cy="571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31595"/>
            <a:ext cx="12573119" cy="620078"/>
          </a:xfrm>
          <a:prstGeom prst="rect">
            <a:avLst/>
          </a:prstGeom>
          <a:noFill/>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Unlocking a World of Freedom: Synapse's Vision &amp; Impact</a:t>
            </a:r>
            <a:endParaRPr lang="en-US" sz="3900" dirty="0"/>
          </a:p>
        </p:txBody>
      </p:sp>
      <p:sp>
        <p:nvSpPr>
          <p:cNvPr id="3" name="Text 1"/>
          <p:cNvSpPr/>
          <p:nvPr/>
        </p:nvSpPr>
        <p:spPr>
          <a:xfrm>
            <a:off x="793790" y="2447687"/>
            <a:ext cx="6279356" cy="744141"/>
          </a:xfrm>
          <a:prstGeom prst="rect">
            <a:avLst/>
          </a:prstGeom>
          <a:noFill/>
        </p:spPr>
        <p:txBody>
          <a:bodyPr wrap="squar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The Untapped Power of Independent Navigation</a:t>
            </a:r>
            <a:endParaRPr lang="en-US" sz="2300" dirty="0"/>
          </a:p>
        </p:txBody>
      </p:sp>
      <p:sp>
        <p:nvSpPr>
          <p:cNvPr id="4" name="Text 2"/>
          <p:cNvSpPr/>
          <p:nvPr/>
        </p:nvSpPr>
        <p:spPr>
          <a:xfrm>
            <a:off x="793790" y="3390186"/>
            <a:ext cx="6279356" cy="1587698"/>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The global pursuit of independent living is surging, fueled by a vibrant, diverse population yearning for freedom of movement and self-determination. This dynamic market represents an estimated </a:t>
            </a:r>
            <a:r>
              <a:rPr lang="en-US" sz="15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$13 trillion in spending power</a:t>
            </a: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 a powerful, yet historically underserved, force for innovation.</a:t>
            </a:r>
            <a:endParaRPr lang="en-US" sz="1550" dirty="0"/>
          </a:p>
        </p:txBody>
      </p:sp>
      <p:sp>
        <p:nvSpPr>
          <p:cNvPr id="5" name="Text 3"/>
          <p:cNvSpPr/>
          <p:nvPr/>
        </p:nvSpPr>
        <p:spPr>
          <a:xfrm>
            <a:off x="793790" y="5156478"/>
            <a:ext cx="6279356" cy="952619"/>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Synapse stands ready to ignite this potential, delivering an unparalleled solution that empowers individuals to navigate their world with boundless confidence, joy, and safety.</a:t>
            </a:r>
            <a:endParaRPr lang="en-US" sz="1550" dirty="0"/>
          </a:p>
        </p:txBody>
      </p:sp>
      <p:sp>
        <p:nvSpPr>
          <p:cNvPr id="6" name="Text 4"/>
          <p:cNvSpPr/>
          <p:nvPr/>
        </p:nvSpPr>
        <p:spPr>
          <a:xfrm>
            <a:off x="7564874" y="2447687"/>
            <a:ext cx="5342573" cy="372070"/>
          </a:xfrm>
          <a:prstGeom prst="rect">
            <a:avLst/>
          </a:prstGeom>
          <a:noFill/>
        </p:spPr>
        <p:txBody>
          <a:bodyPr wrap="none" lIns="0" tIns="0" rIns="0" bIns="0" rtlCol="0" anchor="t"/>
          <a:lstStyle/>
          <a:p>
            <a:pPr marL="0" indent="0" algn="l">
              <a:lnSpc>
                <a:spcPts val="2900"/>
              </a:lnSpc>
              <a:buNone/>
            </a:pPr>
            <a:r>
              <a:rPr lang="en-US" sz="2300" dirty="0">
                <a:solidFill>
                  <a:srgbClr val="3F6FF3"/>
                </a:solidFill>
                <a:latin typeface="Outfit Medium" pitchFamily="34" charset="0"/>
                <a:ea typeface="Outfit Medium" pitchFamily="34" charset="-122"/>
                <a:cs typeface="Outfit Medium" pitchFamily="34" charset="-120"/>
              </a:rPr>
              <a:t>Fueling Freedom: Our Sustainable Model</a:t>
            </a:r>
            <a:endParaRPr lang="en-US" sz="2300" dirty="0"/>
          </a:p>
        </p:txBody>
      </p:sp>
      <p:sp>
        <p:nvSpPr>
          <p:cNvPr id="7" name="Text 5"/>
          <p:cNvSpPr/>
          <p:nvPr/>
        </p:nvSpPr>
        <p:spPr>
          <a:xfrm>
            <a:off x="7564874" y="3018115"/>
            <a:ext cx="6279356" cy="635079"/>
          </a:xfrm>
          <a:prstGeom prst="rect">
            <a:avLst/>
          </a:prstGeom>
          <a:noFill/>
        </p:spPr>
        <p:txBody>
          <a:bodyPr wrap="square" lIns="0" tIns="0" rIns="0" bIns="0" rtlCol="0" anchor="t"/>
          <a:lstStyle/>
          <a:p>
            <a:pPr marL="0" indent="0" algn="l">
              <a:lnSpc>
                <a:spcPts val="2500"/>
              </a:lnSpc>
              <a:buNone/>
            </a:pP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Our business model is designed to scale with your ambition, creating a recurring ripple of empowerment:</a:t>
            </a:r>
            <a:endParaRPr lang="en-US" sz="1550" dirty="0"/>
          </a:p>
        </p:txBody>
      </p:sp>
      <p:sp>
        <p:nvSpPr>
          <p:cNvPr id="8" name="Text 6"/>
          <p:cNvSpPr/>
          <p:nvPr/>
        </p:nvSpPr>
        <p:spPr>
          <a:xfrm>
            <a:off x="7564874" y="3831788"/>
            <a:ext cx="6279356" cy="2858030"/>
          </a:xfrm>
          <a:prstGeom prst="rect">
            <a:avLst/>
          </a:prstGeom>
          <a:noFill/>
        </p:spPr>
        <p:txBody>
          <a:bodyPr wrap="square" lIns="0" tIns="0" rIns="0" bIns="0" rtlCol="0" anchor="t"/>
          <a:lstStyle/>
          <a:p>
            <a:pPr marL="0" indent="0" algn="l">
              <a:lnSpc>
                <a:spcPts val="2500"/>
              </a:lnSpc>
              <a:buSzPct val="100000"/>
              <a:buNone/>
            </a:pPr>
            <a:r>
              <a:rPr lang="en-US" sz="15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Personalized Journeys:</a:t>
            </a: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Offering flexible tiers of AI guidance and dedicated human support, from essential orientation to advanced social engagement.</a:t>
            </a:r>
            <a:endParaRPr lang="en-US" sz="1550" dirty="0"/>
          </a:p>
          <a:p>
            <a:pPr marL="0" indent="0" algn="l">
              <a:lnSpc>
                <a:spcPts val="2500"/>
              </a:lnSpc>
              <a:buSzPct val="100000"/>
              <a:buNone/>
            </a:pPr>
            <a:r>
              <a:rPr lang="en-US" sz="15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Transformative Spaces:</a:t>
            </a: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Partnering with public venues, transportation networks, and educational hubs to integrate seamless, intuitive navigation for all.</a:t>
            </a:r>
            <a:endParaRPr lang="en-US" sz="1550" dirty="0"/>
          </a:p>
          <a:p>
            <a:pPr marL="0" indent="0" algn="l">
              <a:lnSpc>
                <a:spcPts val="2500"/>
              </a:lnSpc>
              <a:buSzPct val="100000"/>
              <a:buNone/>
            </a:pPr>
            <a:r>
              <a:rPr lang="en-US" sz="1550" b="1"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Strategic Alliances:</a:t>
            </a:r>
            <a:r>
              <a:rPr lang="en-US" sz="1550" dirty="0">
                <a:solidFill>
                  <a:srgbClr val="666666"/>
                </a:solidFill>
                <a:latin typeface="IBM Plex Sans" panose="020B0803050203000203" pitchFamily="34" charset="0"/>
                <a:ea typeface="IBM Plex Sans" panose="020B0803050203000203" pitchFamily="34" charset="-122"/>
                <a:cs typeface="IBM Plex Sans" panose="020B0803050203000203" pitchFamily="34" charset="-120"/>
              </a:rPr>
              <a:t> Collaborating with pioneers in health, community care, and government to weave a wider web of access and opportunity.</a:t>
            </a:r>
            <a:endParaRPr lang="en-US" sz="1550" dirty="0"/>
          </a:p>
        </p:txBody>
      </p:sp>
      <p:pic>
        <p:nvPicPr>
          <p:cNvPr id="9" name="Picture 8"/>
          <p:cNvPicPr>
            <a:picLocks noChangeAspect="1"/>
          </p:cNvPicPr>
          <p:nvPr/>
        </p:nvPicPr>
        <p:blipFill>
          <a:blip r:embed="rId1"/>
          <a:stretch>
            <a:fillRect/>
          </a:stretch>
        </p:blipFill>
        <p:spPr>
          <a:xfrm>
            <a:off x="12849225" y="7658100"/>
            <a:ext cx="1781175" cy="571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6221</Words>
  <Application>WPS Presentation</Application>
  <PresentationFormat>On-screen Show (16:9)</PresentationFormat>
  <Paragraphs>101</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Outfit Medium</vt:lpstr>
      <vt:lpstr>Outfit Medium</vt:lpstr>
      <vt:lpstr>Outfit Medium</vt:lpstr>
      <vt:lpstr>IBM Plex Sans</vt:lpstr>
      <vt:lpstr>IBM Plex Sans</vt:lpstr>
      <vt:lpstr>IBM Plex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DELL</cp:lastModifiedBy>
  <cp:revision>2</cp:revision>
  <dcterms:created xsi:type="dcterms:W3CDTF">2026-02-04T17:58:00Z</dcterms:created>
  <dcterms:modified xsi:type="dcterms:W3CDTF">2026-02-21T01:33:06Z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AAAE13B563DA4A97BDAAD2F86E6D417B_12</vt:lpwstr>
  </property>
  <property fmtid="{D5CDD505-2E9C-101B-9397-08002B2CF9AE}" pid="3" name="KSOProductBuildVer">
    <vt:lpwstr>1033-12.2.0.23196</vt:lpwstr>
  </property>
</Properties>
</file>